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anrope" panose="020B0604020202020204" charset="0"/>
      <p:regular r:id="rId11"/>
    </p:embeddedFont>
    <p:embeddedFont>
      <p:font typeface="Prata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326"/>
    <a:srgbClr val="EE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89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391013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HR Analytics Report: Workforce Insights &amp; Strategic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485751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deep dive into our organization's human capital for strategic growth.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547556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E6841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Mangalesh B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| January 2026</a:t>
            </a:r>
            <a:endParaRPr lang="en-US" sz="175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52CFD97-87BE-8502-851F-3172FDE5B5C6}"/>
              </a:ext>
            </a:extLst>
          </p:cNvPr>
          <p:cNvSpPr/>
          <p:nvPr/>
        </p:nvSpPr>
        <p:spPr>
          <a:xfrm>
            <a:off x="12734693" y="7398346"/>
            <a:ext cx="1773044" cy="831254"/>
          </a:xfrm>
          <a:prstGeom prst="flowChartProcess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9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3559612"/>
            <a:ext cx="12582882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HR Dashboard Snapshot: Key Metrics at a Glance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902" y="4641533"/>
            <a:ext cx="3090267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22,214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964406" y="5602129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Total Employees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8902" y="6058733"/>
            <a:ext cx="3090267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global workforce, driving innovation and growth.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093012" y="4641533"/>
            <a:ext cx="3090267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38.52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4318516" y="5602129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Average Age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093012" y="6058733"/>
            <a:ext cx="3090267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seasoned workforce bringing valuable experience.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7121" y="4641533"/>
            <a:ext cx="3090267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24.65%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7672626" y="5602129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Workforce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47121" y="6058733"/>
            <a:ext cx="3090267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flexible work arrangements for efficiency.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801231" y="4641533"/>
            <a:ext cx="3090267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75.35%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11026735" y="5602129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HQ-Based Staff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01231" y="6058733"/>
            <a:ext cx="3090267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core of our operations and collaborative hub.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8902" y="6971586"/>
            <a:ext cx="13152596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foundational metrics highlight our current workforce composition, offering a baseline for further strategic analysis and planning.</a:t>
            </a:r>
            <a:endParaRPr lang="en-US" sz="1650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4B166D6-972D-5410-51B8-4BC3DFDBEB0E}"/>
              </a:ext>
            </a:extLst>
          </p:cNvPr>
          <p:cNvSpPr/>
          <p:nvPr/>
        </p:nvSpPr>
        <p:spPr>
          <a:xfrm>
            <a:off x="12656634" y="7694341"/>
            <a:ext cx="1973766" cy="535259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37" y="381476"/>
            <a:ext cx="1022484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Hiring Trend Analysis: Sustained Growth &amp; Talent Investment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7" y="1092398"/>
            <a:ext cx="13659326" cy="5865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5537" y="7345187"/>
            <a:ext cx="1365932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line chart illustrates a robust hiring trajectory, with significant peaks in the early 2000s and 2010s. We have maintained a sustained hiring rate of over 1,000 employees annually, reflecting continuous organizational growth and strategic investment in talent acquisition.</a:t>
            </a:r>
            <a:endParaRPr lang="en-US" sz="14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CDCD6ECA-C071-CD15-741F-B3224F90A4D1}"/>
              </a:ext>
            </a:extLst>
          </p:cNvPr>
          <p:cNvSpPr/>
          <p:nvPr/>
        </p:nvSpPr>
        <p:spPr>
          <a:xfrm>
            <a:off x="12600878" y="7605132"/>
            <a:ext cx="2029522" cy="546409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27" y="408384"/>
            <a:ext cx="9465469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Gender Diversity: A Balanced &amp; Equitable Workforce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169552"/>
            <a:ext cx="11084312" cy="543197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850013" y="6931983"/>
            <a:ext cx="148471" cy="148471"/>
          </a:xfrm>
          <a:prstGeom prst="roundRect">
            <a:avLst>
              <a:gd name="adj" fmla="val 12318"/>
            </a:avLst>
          </a:prstGeom>
          <a:solidFill>
            <a:srgbClr val="5B321F"/>
          </a:solidFill>
          <a:ln/>
        </p:spPr>
      </p:sp>
      <p:sp>
        <p:nvSpPr>
          <p:cNvPr id="5" name="Text 2"/>
          <p:cNvSpPr/>
          <p:nvPr/>
        </p:nvSpPr>
        <p:spPr>
          <a:xfrm>
            <a:off x="5103234" y="6931864"/>
            <a:ext cx="572215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503634" y="6954797"/>
            <a:ext cx="148471" cy="148471"/>
          </a:xfrm>
          <a:prstGeom prst="roundRect">
            <a:avLst>
              <a:gd name="adj" fmla="val 12318"/>
            </a:avLst>
          </a:prstGeom>
          <a:solidFill>
            <a:srgbClr val="B5633E"/>
          </a:solidFill>
          <a:ln/>
        </p:spPr>
      </p:sp>
      <p:sp>
        <p:nvSpPr>
          <p:cNvPr id="7" name="Text 4"/>
          <p:cNvSpPr/>
          <p:nvPr/>
        </p:nvSpPr>
        <p:spPr>
          <a:xfrm>
            <a:off x="6757639" y="6954678"/>
            <a:ext cx="48696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Female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526" y="6931983"/>
            <a:ext cx="148471" cy="148471"/>
          </a:xfrm>
          <a:prstGeom prst="roundRect">
            <a:avLst>
              <a:gd name="adj" fmla="val 12318"/>
            </a:avLst>
          </a:prstGeom>
          <a:solidFill>
            <a:srgbClr val="DAA892"/>
          </a:solidFill>
          <a:ln/>
        </p:spPr>
      </p:sp>
      <p:sp>
        <p:nvSpPr>
          <p:cNvPr id="9" name="Text 6"/>
          <p:cNvSpPr/>
          <p:nvPr/>
        </p:nvSpPr>
        <p:spPr>
          <a:xfrm>
            <a:off x="8191531" y="6954678"/>
            <a:ext cx="1150025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Non-Conforming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97118" y="7534751"/>
            <a:ext cx="13590746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workforce demonstrates a nearly balanced gender representation, a significant competitive advantage in today's talent market. This equitable distribution fosters diverse perspectives and enriches our organizational culture.</a:t>
            </a:r>
            <a:endParaRPr lang="en-US" sz="1400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ED092D0-1E71-C0FF-A286-C37AFEF003B5}"/>
              </a:ext>
            </a:extLst>
          </p:cNvPr>
          <p:cNvSpPr/>
          <p:nvPr/>
        </p:nvSpPr>
        <p:spPr>
          <a:xfrm>
            <a:off x="12745844" y="7772400"/>
            <a:ext cx="1795346" cy="334537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131197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Geographic &amp; Departmental Distribution: Concentration and Core Strengths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2481977"/>
            <a:ext cx="3237428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Employees by State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" y="3129320"/>
            <a:ext cx="6296620" cy="35260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6067" y="2481977"/>
            <a:ext cx="4153019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Employees by Department</a:t>
            </a:r>
            <a:endParaRPr lang="en-US" sz="2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67" y="3129320"/>
            <a:ext cx="6296620" cy="3526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333" y="7140893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charts reveal a significant concentration of our workforce in Ohio, particularly within Engineering roles. This highlights our core operational hubs and specialized departmental strengths.</a:t>
            </a:r>
            <a:endParaRPr lang="en-US" sz="1650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9958D571-390D-55D7-FA30-66CD8D2BA272}"/>
              </a:ext>
            </a:extLst>
          </p:cNvPr>
          <p:cNvSpPr/>
          <p:nvPr/>
        </p:nvSpPr>
        <p:spPr>
          <a:xfrm>
            <a:off x="12701239" y="7672039"/>
            <a:ext cx="1851102" cy="468351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874097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Racial Diversity Analysis: Broad Representation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9" y="1206341"/>
            <a:ext cx="13034896" cy="56353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0021" y="6978034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organization embraces a diverse workforce, demonstrating broad racial and ethnic representation across various groups. This diversity enriches our culture and enhances problem-solving capabilities.</a:t>
            </a:r>
            <a:endParaRPr lang="en-US" sz="1400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63BA533-B62E-C4C6-57F0-500C37AAB98E}"/>
              </a:ext>
            </a:extLst>
          </p:cNvPr>
          <p:cNvSpPr/>
          <p:nvPr/>
        </p:nvSpPr>
        <p:spPr>
          <a:xfrm>
            <a:off x="12823902" y="7661242"/>
            <a:ext cx="1717288" cy="490299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0334"/>
            <a:ext cx="1064776" cy="426244"/>
          </a:xfrm>
          <a:prstGeom prst="roundRect">
            <a:avLst>
              <a:gd name="adj" fmla="val 6386"/>
            </a:avLst>
          </a:prstGeom>
          <a:solidFill>
            <a:srgbClr val="391F1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38319"/>
            <a:ext cx="79259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7304"/>
            <a:ext cx="8927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Insights &amp; Strategic Findings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33624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336244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259353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Workforce Concentration Risk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4382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employee concentration in Ohio introduces potential single-point-of-failure risk.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3624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336244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59353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Engineering-Driven Structure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4382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Dominance of Engineering reflects our core business focus and innovation engine.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336244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336244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593538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Diversity Metrics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08395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Balanced gender representation and broad racial diversity are key strengths.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01110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3310" y="501110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9" name="Text 17"/>
          <p:cNvSpPr/>
          <p:nvPr/>
        </p:nvSpPr>
        <p:spPr>
          <a:xfrm>
            <a:off x="1142524" y="5268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Aging Workforce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42524" y="57588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age of 38.5 years necessitates proactive succession planning efforts.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5216962" y="501110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86482" y="501110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3" name="Text 21"/>
          <p:cNvSpPr/>
          <p:nvPr/>
        </p:nvSpPr>
        <p:spPr>
          <a:xfrm>
            <a:off x="5565696" y="526839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Work Opportunity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565696" y="611314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25% remote adoption signals potential for further expansion and flexibility.</a:t>
            </a:r>
            <a:endParaRPr lang="en-US" sz="1750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6EA5CA1A-C611-C9A1-BD48-AA9BF478FF77}"/>
              </a:ext>
            </a:extLst>
          </p:cNvPr>
          <p:cNvSpPr/>
          <p:nvPr/>
        </p:nvSpPr>
        <p:spPr>
          <a:xfrm>
            <a:off x="12645483" y="7761249"/>
            <a:ext cx="1873405" cy="379141"/>
          </a:xfrm>
          <a:prstGeom prst="flowChartProcess">
            <a:avLst/>
          </a:prstGeom>
          <a:solidFill>
            <a:srgbClr val="212326"/>
          </a:solidFill>
          <a:ln>
            <a:solidFill>
              <a:srgbClr val="2123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353</Words>
  <Application>Microsoft Office PowerPoint</Application>
  <PresentationFormat>Custom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Manrope</vt:lpstr>
      <vt:lpstr>Arial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Mangalesh B</dc:creator>
  <cp:lastModifiedBy>Mangalesh B</cp:lastModifiedBy>
  <cp:revision>3</cp:revision>
  <dcterms:created xsi:type="dcterms:W3CDTF">2026-01-05T08:30:00Z</dcterms:created>
  <dcterms:modified xsi:type="dcterms:W3CDTF">2026-01-05T08:52:43Z</dcterms:modified>
</cp:coreProperties>
</file>